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Brygada 1918" panose="020B0604020202020204" charset="0"/>
      <p:regular r:id="rId10"/>
    </p:embeddedFont>
    <p:embeddedFont>
      <p:font typeface="Montserrat" panose="00000500000000000000" pitchFamily="2" charset="0"/>
      <p:regular r:id="rId11"/>
      <p:bold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" y="4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4386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533" y="2324100"/>
            <a:ext cx="4951214" cy="3581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35660" y="1655445"/>
            <a:ext cx="7645479" cy="29546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50"/>
              </a:lnSpc>
              <a:buNone/>
            </a:pPr>
            <a:r>
              <a:rPr lang="en-US" sz="6200" b="1" dirty="0">
                <a:solidFill>
                  <a:srgbClr val="FFB393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Banking Bot: A Modern Solution for Financial Needs</a:t>
            </a:r>
            <a:endParaRPr lang="en-US" sz="6200" dirty="0"/>
          </a:p>
        </p:txBody>
      </p:sp>
      <p:sp>
        <p:nvSpPr>
          <p:cNvPr id="5" name="Text 1"/>
          <p:cNvSpPr/>
          <p:nvPr/>
        </p:nvSpPr>
        <p:spPr>
          <a:xfrm>
            <a:off x="6235660" y="4931212"/>
            <a:ext cx="7645479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Traditional banking methods can be time-consuming and inconvenient. A banking bot can provide a modern and efficient solution.</a:t>
            </a:r>
            <a:endParaRPr lang="en-US" sz="16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95718A-2622-62CA-92A9-BC112745C914}"/>
              </a:ext>
            </a:extLst>
          </p:cNvPr>
          <p:cNvSpPr/>
          <p:nvPr/>
        </p:nvSpPr>
        <p:spPr>
          <a:xfrm>
            <a:off x="12868275" y="7772400"/>
            <a:ext cx="1666875" cy="3429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533" y="2464356"/>
            <a:ext cx="4951333" cy="330088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35660" y="688300"/>
            <a:ext cx="7645479" cy="142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The Problem: Inefficient Banking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235660" y="2677358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2"/>
          <p:cNvSpPr/>
          <p:nvPr/>
        </p:nvSpPr>
        <p:spPr>
          <a:xfrm>
            <a:off x="6390799" y="2746891"/>
            <a:ext cx="171331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6931462" y="2677358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Long Wait Times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931462" y="3162538"/>
            <a:ext cx="3019901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Customers often face long wait times at bank branches or on phone lines.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10165437" y="2677358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6"/>
          <p:cNvSpPr/>
          <p:nvPr/>
        </p:nvSpPr>
        <p:spPr>
          <a:xfrm>
            <a:off x="10308669" y="2746891"/>
            <a:ext cx="195263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10861238" y="2677358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Limited Hours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10861238" y="3162538"/>
            <a:ext cx="3019901" cy="1712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Bank branches have limited operating hours, making it difficult for customers with busy schedules.</a:t>
            </a:r>
            <a:endParaRPr lang="en-US" sz="1650" dirty="0"/>
          </a:p>
        </p:txBody>
      </p:sp>
      <p:sp>
        <p:nvSpPr>
          <p:cNvPr id="13" name="Shape 9"/>
          <p:cNvSpPr/>
          <p:nvPr/>
        </p:nvSpPr>
        <p:spPr>
          <a:xfrm>
            <a:off x="6235660" y="5329595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0"/>
          <p:cNvSpPr/>
          <p:nvPr/>
        </p:nvSpPr>
        <p:spPr>
          <a:xfrm>
            <a:off x="6371987" y="5399127"/>
            <a:ext cx="208955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1"/>
          <p:cNvSpPr/>
          <p:nvPr/>
        </p:nvSpPr>
        <p:spPr>
          <a:xfrm>
            <a:off x="6931462" y="5329595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Complex Processes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6931462" y="5814774"/>
            <a:ext cx="3019901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Many banking tasks require multiple steps and can be confusing for customers.</a:t>
            </a:r>
            <a:endParaRPr lang="en-US" sz="1650" dirty="0"/>
          </a:p>
        </p:txBody>
      </p:sp>
      <p:sp>
        <p:nvSpPr>
          <p:cNvPr id="17" name="Shape 13"/>
          <p:cNvSpPr/>
          <p:nvPr/>
        </p:nvSpPr>
        <p:spPr>
          <a:xfrm>
            <a:off x="10165437" y="5329595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4"/>
          <p:cNvSpPr/>
          <p:nvPr/>
        </p:nvSpPr>
        <p:spPr>
          <a:xfrm>
            <a:off x="10298430" y="5399127"/>
            <a:ext cx="215741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Text 15"/>
          <p:cNvSpPr/>
          <p:nvPr/>
        </p:nvSpPr>
        <p:spPr>
          <a:xfrm>
            <a:off x="10861238" y="5329595"/>
            <a:ext cx="3019901" cy="713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Lack of Personalized Support</a:t>
            </a:r>
            <a:endParaRPr lang="en-US" sz="2200" dirty="0"/>
          </a:p>
        </p:txBody>
      </p:sp>
      <p:sp>
        <p:nvSpPr>
          <p:cNvPr id="20" name="Text 16"/>
          <p:cNvSpPr/>
          <p:nvPr/>
        </p:nvSpPr>
        <p:spPr>
          <a:xfrm>
            <a:off x="10861238" y="6171605"/>
            <a:ext cx="3019901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Customers may not receive the personalized support they need when dealing with their finances.</a:t>
            </a:r>
            <a:endParaRPr lang="en-US" sz="16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A503834-7D0B-0EA4-B7E5-D772F8E1C5BF}"/>
              </a:ext>
            </a:extLst>
          </p:cNvPr>
          <p:cNvSpPr/>
          <p:nvPr/>
        </p:nvSpPr>
        <p:spPr>
          <a:xfrm>
            <a:off x="12868275" y="7783975"/>
            <a:ext cx="1666875" cy="3429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533" y="2324100"/>
            <a:ext cx="4951214" cy="3581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35660" y="850583"/>
            <a:ext cx="7645479" cy="142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The Solution: A Banking Bot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235660" y="2598777"/>
            <a:ext cx="3715703" cy="2283023"/>
          </a:xfrm>
          <a:prstGeom prst="roundRect">
            <a:avLst>
              <a:gd name="adj" fmla="val 1407"/>
            </a:avLst>
          </a:prstGeom>
          <a:solidFill>
            <a:srgbClr val="4D152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2"/>
          <p:cNvSpPr/>
          <p:nvPr/>
        </p:nvSpPr>
        <p:spPr>
          <a:xfrm>
            <a:off x="6449735" y="2812852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24/7 Availability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449735" y="3298031"/>
            <a:ext cx="3287554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banking bot is available anytime, anywhere, providing immediate access to banking services.</a:t>
            </a:r>
            <a:endParaRPr lang="en-US" sz="1650" dirty="0"/>
          </a:p>
        </p:txBody>
      </p:sp>
      <p:sp>
        <p:nvSpPr>
          <p:cNvPr id="8" name="Shape 4"/>
          <p:cNvSpPr/>
          <p:nvPr/>
        </p:nvSpPr>
        <p:spPr>
          <a:xfrm>
            <a:off x="10165437" y="2598777"/>
            <a:ext cx="3715703" cy="2283023"/>
          </a:xfrm>
          <a:prstGeom prst="roundRect">
            <a:avLst>
              <a:gd name="adj" fmla="val 1407"/>
            </a:avLst>
          </a:prstGeom>
          <a:solidFill>
            <a:srgbClr val="4D152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5"/>
          <p:cNvSpPr/>
          <p:nvPr/>
        </p:nvSpPr>
        <p:spPr>
          <a:xfrm>
            <a:off x="10379512" y="2812852"/>
            <a:ext cx="297013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Personalized Support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379512" y="3298031"/>
            <a:ext cx="3287554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banking bot can tailor responses and provide personalized guidance based on individual needs.</a:t>
            </a:r>
            <a:endParaRPr lang="en-US" sz="1650" dirty="0"/>
          </a:p>
        </p:txBody>
      </p:sp>
      <p:sp>
        <p:nvSpPr>
          <p:cNvPr id="11" name="Shape 7"/>
          <p:cNvSpPr/>
          <p:nvPr/>
        </p:nvSpPr>
        <p:spPr>
          <a:xfrm>
            <a:off x="6235660" y="5095875"/>
            <a:ext cx="3715703" cy="2283023"/>
          </a:xfrm>
          <a:prstGeom prst="roundRect">
            <a:avLst>
              <a:gd name="adj" fmla="val 1407"/>
            </a:avLst>
          </a:prstGeom>
          <a:solidFill>
            <a:srgbClr val="4D152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8"/>
          <p:cNvSpPr/>
          <p:nvPr/>
        </p:nvSpPr>
        <p:spPr>
          <a:xfrm>
            <a:off x="6449735" y="5309949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Automated Tasks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6449735" y="5795129"/>
            <a:ext cx="3287554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Bots can automate routine tasks like balance inquiries, transfers, and bill payments, saving time and effort.</a:t>
            </a:r>
            <a:endParaRPr lang="en-US" sz="1650" dirty="0"/>
          </a:p>
        </p:txBody>
      </p:sp>
      <p:sp>
        <p:nvSpPr>
          <p:cNvPr id="14" name="Shape 10"/>
          <p:cNvSpPr/>
          <p:nvPr/>
        </p:nvSpPr>
        <p:spPr>
          <a:xfrm>
            <a:off x="10165437" y="5095875"/>
            <a:ext cx="3715703" cy="2283023"/>
          </a:xfrm>
          <a:prstGeom prst="roundRect">
            <a:avLst>
              <a:gd name="adj" fmla="val 1407"/>
            </a:avLst>
          </a:prstGeom>
          <a:solidFill>
            <a:srgbClr val="4D152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1"/>
          <p:cNvSpPr/>
          <p:nvPr/>
        </p:nvSpPr>
        <p:spPr>
          <a:xfrm>
            <a:off x="10379512" y="5309949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Enhanced Security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10379512" y="5795129"/>
            <a:ext cx="3287554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Banking bots can leverage advanced security measures to protect sensitive financial data.</a:t>
            </a:r>
            <a:endParaRPr lang="en-US" sz="16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B8C592-606C-E3F0-6DCA-E010CE84BAC8}"/>
              </a:ext>
            </a:extLst>
          </p:cNvPr>
          <p:cNvSpPr/>
          <p:nvPr/>
        </p:nvSpPr>
        <p:spPr>
          <a:xfrm>
            <a:off x="12868275" y="7783975"/>
            <a:ext cx="1666875" cy="3429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2245400"/>
            <a:ext cx="8045291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Introduction to Banking Bots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49260" y="3494127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AI-Powered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49260" y="4065032"/>
            <a:ext cx="4028599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Banking bots are powered by artificial intelligence (AI), enabling them to understand and respond to user inquiries.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5307687" y="3494127"/>
            <a:ext cx="4002405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Natural Language Processing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07687" y="4065032"/>
            <a:ext cx="4028599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Bots use natural language processing (NLP) to understand and interpret human language, allowing for seamless communication.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9866114" y="3494127"/>
            <a:ext cx="4028599" cy="713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Integration with Bank Systems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6114" y="4421862"/>
            <a:ext cx="4028599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Banking bots are integrated with bank systems, allowing them to access and process real-time financial data.</a:t>
            </a:r>
            <a:endParaRPr lang="en-US" sz="16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DB524A-6628-5A3C-96C7-97271EA0263E}"/>
              </a:ext>
            </a:extLst>
          </p:cNvPr>
          <p:cNvSpPr/>
          <p:nvPr/>
        </p:nvSpPr>
        <p:spPr>
          <a:xfrm>
            <a:off x="12868275" y="7783975"/>
            <a:ext cx="1666875" cy="3429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75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48983" y="546259"/>
            <a:ext cx="6938843" cy="631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FB393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Advantages of a Banking Bot</a:t>
            </a:r>
            <a:endParaRPr lang="en-US" sz="3950" dirty="0"/>
          </a:p>
        </p:txBody>
      </p:sp>
      <p:sp>
        <p:nvSpPr>
          <p:cNvPr id="5" name="Shape 1"/>
          <p:cNvSpPr/>
          <p:nvPr/>
        </p:nvSpPr>
        <p:spPr>
          <a:xfrm>
            <a:off x="6421517" y="1461254"/>
            <a:ext cx="22860" cy="6221968"/>
          </a:xfrm>
          <a:prstGeom prst="roundRect">
            <a:avLst>
              <a:gd name="adj" fmla="val 124221"/>
            </a:avLst>
          </a:prstGeom>
          <a:solidFill>
            <a:srgbClr val="662E4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2"/>
          <p:cNvSpPr/>
          <p:nvPr/>
        </p:nvSpPr>
        <p:spPr>
          <a:xfrm>
            <a:off x="6623030" y="1875592"/>
            <a:ext cx="662583" cy="22860"/>
          </a:xfrm>
          <a:prstGeom prst="roundRect">
            <a:avLst>
              <a:gd name="adj" fmla="val 124221"/>
            </a:avLst>
          </a:prstGeom>
          <a:solidFill>
            <a:srgbClr val="662E4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3"/>
          <p:cNvSpPr/>
          <p:nvPr/>
        </p:nvSpPr>
        <p:spPr>
          <a:xfrm>
            <a:off x="6220004" y="1674138"/>
            <a:ext cx="425887" cy="425887"/>
          </a:xfrm>
          <a:prstGeom prst="roundRect">
            <a:avLst>
              <a:gd name="adj" fmla="val 6668"/>
            </a:avLst>
          </a:prstGeom>
          <a:solidFill>
            <a:srgbClr val="4D152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4"/>
          <p:cNvSpPr/>
          <p:nvPr/>
        </p:nvSpPr>
        <p:spPr>
          <a:xfrm>
            <a:off x="6357164" y="1735574"/>
            <a:ext cx="151567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1</a:t>
            </a:r>
            <a:endParaRPr lang="en-US" sz="2350" dirty="0"/>
          </a:p>
        </p:txBody>
      </p:sp>
      <p:sp>
        <p:nvSpPr>
          <p:cNvPr id="9" name="Text 5"/>
          <p:cNvSpPr/>
          <p:nvPr/>
        </p:nvSpPr>
        <p:spPr>
          <a:xfrm>
            <a:off x="7474148" y="1650563"/>
            <a:ext cx="2524125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Increased Efficiency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7474148" y="2079665"/>
            <a:ext cx="6493669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Bots can handle high volumes of requests, reducing wait times and improving customer satisfaction.</a:t>
            </a:r>
            <a:endParaRPr lang="en-US" sz="1450" dirty="0"/>
          </a:p>
        </p:txBody>
      </p:sp>
      <p:sp>
        <p:nvSpPr>
          <p:cNvPr id="11" name="Shape 7"/>
          <p:cNvSpPr/>
          <p:nvPr/>
        </p:nvSpPr>
        <p:spPr>
          <a:xfrm>
            <a:off x="6623030" y="3478411"/>
            <a:ext cx="662583" cy="22860"/>
          </a:xfrm>
          <a:prstGeom prst="roundRect">
            <a:avLst>
              <a:gd name="adj" fmla="val 124221"/>
            </a:avLst>
          </a:prstGeom>
          <a:solidFill>
            <a:srgbClr val="662E4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8"/>
          <p:cNvSpPr/>
          <p:nvPr/>
        </p:nvSpPr>
        <p:spPr>
          <a:xfrm>
            <a:off x="6220004" y="3276957"/>
            <a:ext cx="425887" cy="425887"/>
          </a:xfrm>
          <a:prstGeom prst="roundRect">
            <a:avLst>
              <a:gd name="adj" fmla="val 6668"/>
            </a:avLst>
          </a:prstGeom>
          <a:solidFill>
            <a:srgbClr val="4D152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9"/>
          <p:cNvSpPr/>
          <p:nvPr/>
        </p:nvSpPr>
        <p:spPr>
          <a:xfrm>
            <a:off x="6346567" y="3338393"/>
            <a:ext cx="172760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2</a:t>
            </a:r>
            <a:endParaRPr lang="en-US" sz="2350" dirty="0"/>
          </a:p>
        </p:txBody>
      </p:sp>
      <p:sp>
        <p:nvSpPr>
          <p:cNvPr id="14" name="Text 10"/>
          <p:cNvSpPr/>
          <p:nvPr/>
        </p:nvSpPr>
        <p:spPr>
          <a:xfrm>
            <a:off x="7474148" y="3253383"/>
            <a:ext cx="3893701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Enhanced Customer Experience</a:t>
            </a:r>
            <a:endParaRPr lang="en-US" sz="1950" dirty="0"/>
          </a:p>
        </p:txBody>
      </p:sp>
      <p:sp>
        <p:nvSpPr>
          <p:cNvPr id="15" name="Text 11"/>
          <p:cNvSpPr/>
          <p:nvPr/>
        </p:nvSpPr>
        <p:spPr>
          <a:xfrm>
            <a:off x="7474148" y="3682484"/>
            <a:ext cx="6493669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Personalized support and 24/7 availability create a more convenient and positive experience.</a:t>
            </a:r>
            <a:endParaRPr lang="en-US" sz="1450" dirty="0"/>
          </a:p>
        </p:txBody>
      </p:sp>
      <p:sp>
        <p:nvSpPr>
          <p:cNvPr id="16" name="Shape 12"/>
          <p:cNvSpPr/>
          <p:nvPr/>
        </p:nvSpPr>
        <p:spPr>
          <a:xfrm>
            <a:off x="6623030" y="5081230"/>
            <a:ext cx="662583" cy="22860"/>
          </a:xfrm>
          <a:prstGeom prst="roundRect">
            <a:avLst>
              <a:gd name="adj" fmla="val 124221"/>
            </a:avLst>
          </a:prstGeom>
          <a:solidFill>
            <a:srgbClr val="662E4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3"/>
          <p:cNvSpPr/>
          <p:nvPr/>
        </p:nvSpPr>
        <p:spPr>
          <a:xfrm>
            <a:off x="6220004" y="4879777"/>
            <a:ext cx="425887" cy="425887"/>
          </a:xfrm>
          <a:prstGeom prst="roundRect">
            <a:avLst>
              <a:gd name="adj" fmla="val 6668"/>
            </a:avLst>
          </a:prstGeom>
          <a:solidFill>
            <a:srgbClr val="4D152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4"/>
          <p:cNvSpPr/>
          <p:nvPr/>
        </p:nvSpPr>
        <p:spPr>
          <a:xfrm>
            <a:off x="6340495" y="4941213"/>
            <a:ext cx="184785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3</a:t>
            </a:r>
            <a:endParaRPr lang="en-US" sz="2350" dirty="0"/>
          </a:p>
        </p:txBody>
      </p:sp>
      <p:sp>
        <p:nvSpPr>
          <p:cNvPr id="19" name="Text 15"/>
          <p:cNvSpPr/>
          <p:nvPr/>
        </p:nvSpPr>
        <p:spPr>
          <a:xfrm>
            <a:off x="7474148" y="4856202"/>
            <a:ext cx="2524125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Cost Reduction</a:t>
            </a:r>
            <a:endParaRPr lang="en-US" sz="1950" dirty="0"/>
          </a:p>
        </p:txBody>
      </p:sp>
      <p:sp>
        <p:nvSpPr>
          <p:cNvPr id="20" name="Text 16"/>
          <p:cNvSpPr/>
          <p:nvPr/>
        </p:nvSpPr>
        <p:spPr>
          <a:xfrm>
            <a:off x="7474148" y="5285303"/>
            <a:ext cx="6493669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Automating tasks reduces the need for human agents, lowering operational costs for banks.</a:t>
            </a:r>
            <a:endParaRPr lang="en-US" sz="1450" dirty="0"/>
          </a:p>
        </p:txBody>
      </p:sp>
      <p:sp>
        <p:nvSpPr>
          <p:cNvPr id="21" name="Shape 17"/>
          <p:cNvSpPr/>
          <p:nvPr/>
        </p:nvSpPr>
        <p:spPr>
          <a:xfrm>
            <a:off x="6623030" y="6684050"/>
            <a:ext cx="662583" cy="22860"/>
          </a:xfrm>
          <a:prstGeom prst="roundRect">
            <a:avLst>
              <a:gd name="adj" fmla="val 124221"/>
            </a:avLst>
          </a:prstGeom>
          <a:solidFill>
            <a:srgbClr val="662E4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Shape 18"/>
          <p:cNvSpPr/>
          <p:nvPr/>
        </p:nvSpPr>
        <p:spPr>
          <a:xfrm>
            <a:off x="6220004" y="6482596"/>
            <a:ext cx="425887" cy="425887"/>
          </a:xfrm>
          <a:prstGeom prst="roundRect">
            <a:avLst>
              <a:gd name="adj" fmla="val 6668"/>
            </a:avLst>
          </a:prstGeom>
          <a:solidFill>
            <a:srgbClr val="4D152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Text 19"/>
          <p:cNvSpPr/>
          <p:nvPr/>
        </p:nvSpPr>
        <p:spPr>
          <a:xfrm>
            <a:off x="6337518" y="6544032"/>
            <a:ext cx="190857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4</a:t>
            </a:r>
            <a:endParaRPr lang="en-US" sz="2350" dirty="0"/>
          </a:p>
        </p:txBody>
      </p:sp>
      <p:sp>
        <p:nvSpPr>
          <p:cNvPr id="24" name="Text 20"/>
          <p:cNvSpPr/>
          <p:nvPr/>
        </p:nvSpPr>
        <p:spPr>
          <a:xfrm>
            <a:off x="7474148" y="6459022"/>
            <a:ext cx="2524125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Data Analytics</a:t>
            </a:r>
            <a:endParaRPr lang="en-US" sz="1950" dirty="0"/>
          </a:p>
        </p:txBody>
      </p:sp>
      <p:sp>
        <p:nvSpPr>
          <p:cNvPr id="25" name="Text 21"/>
          <p:cNvSpPr/>
          <p:nvPr/>
        </p:nvSpPr>
        <p:spPr>
          <a:xfrm>
            <a:off x="7474148" y="6888123"/>
            <a:ext cx="6493669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Bots collect valuable data on customer interactions, providing insights for improving products and services.</a:t>
            </a:r>
            <a:endParaRPr lang="en-US" sz="145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F6EEBF2-16E1-758F-4720-15997002288C}"/>
              </a:ext>
            </a:extLst>
          </p:cNvPr>
          <p:cNvSpPr/>
          <p:nvPr/>
        </p:nvSpPr>
        <p:spPr>
          <a:xfrm>
            <a:off x="12868275" y="7772400"/>
            <a:ext cx="1666875" cy="3429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8BE4E9F-09FC-6F3B-7212-8E8CD2A5AF3D}"/>
              </a:ext>
            </a:extLst>
          </p:cNvPr>
          <p:cNvSpPr/>
          <p:nvPr/>
        </p:nvSpPr>
        <p:spPr>
          <a:xfrm>
            <a:off x="384790" y="1358701"/>
            <a:ext cx="4805443" cy="4688286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1533" y="2722245"/>
            <a:ext cx="4951214" cy="278511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49260" y="671632"/>
            <a:ext cx="7645479" cy="142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Feasibility of Implementing a Banking Bot</a:t>
            </a:r>
            <a:endParaRPr lang="en-US" sz="44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260" y="2419826"/>
            <a:ext cx="1070491" cy="171271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140863" y="2633901"/>
            <a:ext cx="3391138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Technical Infrastructure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2140863" y="3119080"/>
            <a:ext cx="6253877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Banks need to ensure they have the technical infrastructure to support a bot's operations.</a:t>
            </a:r>
            <a:endParaRPr lang="en-US" sz="16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260" y="4132540"/>
            <a:ext cx="1070491" cy="171271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140863" y="4346615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Data Security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2140863" y="4831794"/>
            <a:ext cx="6253877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Implementing robust security measures is crucial to protect customer data from unauthorized access.</a:t>
            </a:r>
            <a:endParaRPr lang="en-US" sz="16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260" y="5845254"/>
            <a:ext cx="1070491" cy="171271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140863" y="6059329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Customer Education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2140863" y="6544508"/>
            <a:ext cx="6253877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Banks need to educate customers on how to use the bot and address any concerns they may have.</a:t>
            </a:r>
            <a:endParaRPr lang="en-US" sz="16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49260" y="770572"/>
            <a:ext cx="7645479" cy="142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Future Scope of Banking Bots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49260" y="2518767"/>
            <a:ext cx="7645479" cy="4940141"/>
          </a:xfrm>
          <a:prstGeom prst="roundRect">
            <a:avLst>
              <a:gd name="adj" fmla="val 65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Shape 2"/>
          <p:cNvSpPr/>
          <p:nvPr/>
        </p:nvSpPr>
        <p:spPr>
          <a:xfrm>
            <a:off x="756880" y="2526387"/>
            <a:ext cx="7630239" cy="164163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3"/>
          <p:cNvSpPr/>
          <p:nvPr/>
        </p:nvSpPr>
        <p:spPr>
          <a:xfrm>
            <a:off x="970955" y="2662357"/>
            <a:ext cx="3383161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Advanced AI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4789884" y="2662357"/>
            <a:ext cx="3383161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Further advancements in AI will enable bots to provide even more personalized and sophisticated services.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756880" y="4168021"/>
            <a:ext cx="7630239" cy="164163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6"/>
          <p:cNvSpPr/>
          <p:nvPr/>
        </p:nvSpPr>
        <p:spPr>
          <a:xfrm>
            <a:off x="970955" y="4303990"/>
            <a:ext cx="3383161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Integration with Other Platforms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4789884" y="4303990"/>
            <a:ext cx="3383161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Bots will seamlessly integrate with other financial platforms, offering a comprehensive solution.</a:t>
            </a:r>
            <a:endParaRPr lang="en-US" sz="1650" dirty="0"/>
          </a:p>
        </p:txBody>
      </p:sp>
      <p:sp>
        <p:nvSpPr>
          <p:cNvPr id="12" name="Shape 8"/>
          <p:cNvSpPr/>
          <p:nvPr/>
        </p:nvSpPr>
        <p:spPr>
          <a:xfrm>
            <a:off x="756880" y="5809655"/>
            <a:ext cx="7630239" cy="164163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9"/>
          <p:cNvSpPr/>
          <p:nvPr/>
        </p:nvSpPr>
        <p:spPr>
          <a:xfrm>
            <a:off x="970955" y="5945624"/>
            <a:ext cx="3383161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Voice Assistants</a:t>
            </a:r>
            <a:endParaRPr lang="en-US" sz="1650" dirty="0"/>
          </a:p>
        </p:txBody>
      </p:sp>
      <p:sp>
        <p:nvSpPr>
          <p:cNvPr id="14" name="Text 10"/>
          <p:cNvSpPr/>
          <p:nvPr/>
        </p:nvSpPr>
        <p:spPr>
          <a:xfrm>
            <a:off x="4789884" y="5945624"/>
            <a:ext cx="3383161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Bots will leverage voice assistants, allowing customers to interact with their banking services through speech.</a:t>
            </a:r>
            <a:endParaRPr lang="en-US" sz="16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780906-7BE8-64C7-9A44-6C4F1EA122F3}"/>
              </a:ext>
            </a:extLst>
          </p:cNvPr>
          <p:cNvSpPr/>
          <p:nvPr/>
        </p:nvSpPr>
        <p:spPr>
          <a:xfrm>
            <a:off x="9793958" y="2506999"/>
            <a:ext cx="4087182" cy="302695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460</Words>
  <Application>Microsoft Office PowerPoint</Application>
  <PresentationFormat>Custom</PresentationFormat>
  <Paragraphs>65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Montserrat</vt:lpstr>
      <vt:lpstr>Brygada 1918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BAREDDY PAVAN KUMAR REDDY .</cp:lastModifiedBy>
  <cp:revision>2</cp:revision>
  <dcterms:created xsi:type="dcterms:W3CDTF">2024-09-11T05:24:35Z</dcterms:created>
  <dcterms:modified xsi:type="dcterms:W3CDTF">2024-09-11T05:34:27Z</dcterms:modified>
</cp:coreProperties>
</file>